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1730" y="362637"/>
            <a:ext cx="8574622" cy="2616199"/>
          </a:xfrm>
        </p:spPr>
        <p:txBody>
          <a:bodyPr/>
          <a:lstStyle/>
          <a:p>
            <a:pPr algn="ctr"/>
            <a:r>
              <a:rPr lang="ru-RU" dirty="0" smtClean="0"/>
              <a:t>БАНК РАЗВИТИЯ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30532" y="5469466"/>
            <a:ext cx="6987645" cy="1388534"/>
          </a:xfrm>
        </p:spPr>
        <p:txBody>
          <a:bodyPr/>
          <a:lstStyle/>
          <a:p>
            <a:r>
              <a:rPr lang="ru-RU" dirty="0" smtClean="0"/>
              <a:t>Студент Группы П-43</a:t>
            </a:r>
            <a:br>
              <a:rPr lang="ru-RU" dirty="0" smtClean="0"/>
            </a:br>
            <a:r>
              <a:rPr lang="ru-RU" dirty="0" smtClean="0"/>
              <a:t>Кузьменко Вадим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2383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1507" y="0"/>
            <a:ext cx="5426158" cy="1371600"/>
          </a:xfrm>
        </p:spPr>
        <p:txBody>
          <a:bodyPr/>
          <a:lstStyle/>
          <a:p>
            <a:r>
              <a:rPr lang="ru-RU" dirty="0" smtClean="0"/>
              <a:t>БАНК РАЗВИТИЯ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93" r="26093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1507" y="1565856"/>
            <a:ext cx="6128690" cy="504100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 развития – специализированный финансовый институт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созданный в соответствии с Указом Президента Республики Беларусь от 21 июня 2011 года № 261 (далее – Указ № 261). Учредителями банка выступили Совет Министров и Национальный банк Республики Беларусь. Банк образован в форме юридического лица и не является классической кредитно-финансовой организацией в определении, установленном Банковским кодексом Республики Беларусь. Соответственно банк не относится к банкам второго уровня в традиционном понимании этого термина.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420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0904" y="228600"/>
            <a:ext cx="5426158" cy="1371600"/>
          </a:xfrm>
        </p:spPr>
        <p:txBody>
          <a:bodyPr/>
          <a:lstStyle/>
          <a:p>
            <a:r>
              <a:rPr lang="ru-RU" dirty="0" smtClean="0"/>
              <a:t>Задачи  банка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27" r="24827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08482" y="1600200"/>
            <a:ext cx="5426158" cy="4391696"/>
          </a:xfrm>
        </p:spPr>
        <p:txBody>
          <a:bodyPr/>
          <a:lstStyle/>
          <a:p>
            <a:pPr algn="l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Финансирование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долгосрочных и капиталоемких инвестиционных проектов в рамках реализации государственных программ и мероприятий; </a:t>
            </a:r>
          </a:p>
          <a:p>
            <a:pPr algn="l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Приобретение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активов, сформированных другими банками в рамках реализации государственных программ и мероприятий;</a:t>
            </a:r>
          </a:p>
          <a:p>
            <a:pPr algn="l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Предоставление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льготных экспортных кредитов для поддержки крупных (свыше 1 млн. долларов США) проектов отечественных предприятий-экспортеров.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4819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724" y="228600"/>
            <a:ext cx="5426158" cy="685800"/>
          </a:xfrm>
        </p:spPr>
        <p:txBody>
          <a:bodyPr/>
          <a:lstStyle/>
          <a:p>
            <a:r>
              <a:rPr lang="ru-RU" dirty="0" smtClean="0"/>
              <a:t>Облигации банка развития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70456" y="1287886"/>
            <a:ext cx="7212169" cy="5570113"/>
          </a:xfrm>
        </p:spPr>
        <p:txBody>
          <a:bodyPr>
            <a:normAutofit/>
          </a:bodyPr>
          <a:lstStyle/>
          <a:p>
            <a:pPr algn="l" fontAlgn="base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1)при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приобретении могут не создаваться специальные резервы на покрытие возможных убытков по активам и операциям, не отраженным на балансе при приобретении облигаций Банка развития (постановление Правления Национального банка от 28 марта 2013 г. № 182);</a:t>
            </a:r>
          </a:p>
          <a:p>
            <a:pPr algn="l" fontAlgn="base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2)облигации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Банка развития включены в ломбардный список ценных бумаг, принимаемых Национальным банком Республики Беларусь в качестве обеспечения ломбардных и других кредитов (постановление Правления Национального банка от 4 февраля 2014 г. № 61). Коэффициент обеспечения обязательств по облигациям Банка развития равняется 0,95, что соответствует коэффициенту, установленному для государственных облигаций Республики Беларусь и облигаций Национального банка;</a:t>
            </a:r>
          </a:p>
          <a:p>
            <a:pPr algn="l" fontAlgn="base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3)облигации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Банка развития отнесены к категории высоколиквидных активов (со степенью риска 0 процентов в белорусских рублях и 20 процентов в иностранной валюте) (постановление Правления Национального банка от 7 апреля 2015 г. № 217).</a:t>
            </a:r>
          </a:p>
          <a:p>
            <a:endParaRPr lang="ru-RU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17" r="2971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37165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564" y="529106"/>
            <a:ext cx="4377163" cy="1371600"/>
          </a:xfrm>
        </p:spPr>
        <p:txBody>
          <a:bodyPr/>
          <a:lstStyle/>
          <a:p>
            <a:r>
              <a:rPr lang="ru-RU" dirty="0" smtClean="0"/>
              <a:t>Кредитный рейтинг Банка развития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7564" y="1797675"/>
            <a:ext cx="4377163" cy="4616004"/>
          </a:xfrm>
        </p:spPr>
        <p:txBody>
          <a:bodyPr>
            <a:normAutofit/>
          </a:bodyPr>
          <a:lstStyle/>
          <a:p>
            <a:r>
              <a:rPr lang="ru-RU" sz="2400" dirty="0"/>
              <a:t>Долгосрочный рейтинг контрагента по обязательствам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в национальной и иностранной валютах </a:t>
            </a:r>
            <a:r>
              <a:rPr lang="ru-RU" sz="2400" b="1" dirty="0" smtClean="0"/>
              <a:t>  «</a:t>
            </a:r>
            <a:r>
              <a:rPr lang="en-US" sz="2400" b="1" dirty="0" smtClean="0"/>
              <a:t>B-</a:t>
            </a:r>
            <a:r>
              <a:rPr lang="ru-RU" sz="2400" b="1" dirty="0" smtClean="0"/>
              <a:t>»</a:t>
            </a:r>
            <a:endParaRPr lang="en-US" sz="2400" b="1" dirty="0" smtClean="0"/>
          </a:p>
          <a:p>
            <a:r>
              <a:rPr lang="ru-RU" sz="2400" dirty="0"/>
              <a:t>Краткосрочный рейтинг контрагента по обязательствам      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в национальной и иностранной валютах </a:t>
            </a:r>
            <a:r>
              <a:rPr lang="ru-RU" sz="2400" dirty="0"/>
              <a:t> </a:t>
            </a:r>
            <a:r>
              <a:rPr lang="ru-RU" sz="2400" b="1" dirty="0" smtClean="0"/>
              <a:t>«</a:t>
            </a:r>
            <a:r>
              <a:rPr lang="en-US" sz="2400" b="1" dirty="0" smtClean="0"/>
              <a:t>B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  <p:pic>
        <p:nvPicPr>
          <p:cNvPr id="10" name="Рисунок 9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5" r="1105"/>
          <a:stretch>
            <a:fillRect/>
          </a:stretch>
        </p:blipFill>
        <p:spPr>
          <a:xfrm>
            <a:off x="4494213" y="1900238"/>
            <a:ext cx="7573962" cy="3586162"/>
          </a:xfrm>
        </p:spPr>
      </p:pic>
    </p:spTree>
    <p:extLst>
      <p:ext uri="{BB962C8B-B14F-4D97-AF65-F5344CB8AC3E}">
        <p14:creationId xmlns:p14="http://schemas.microsoft.com/office/powerpoint/2010/main" val="3200891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5902" y="228600"/>
            <a:ext cx="5426158" cy="1371600"/>
          </a:xfrm>
        </p:spPr>
        <p:txBody>
          <a:bodyPr/>
          <a:lstStyle/>
          <a:p>
            <a:r>
              <a:rPr lang="ru-RU" dirty="0" smtClean="0"/>
              <a:t>Филиалы Банка Развития и их задачи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0" r="26040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6220" y="1712890"/>
            <a:ext cx="5762662" cy="4932609"/>
          </a:xfrm>
        </p:spPr>
        <p:txBody>
          <a:bodyPr>
            <a:normAutofit/>
          </a:bodyPr>
          <a:lstStyle/>
          <a:p>
            <a:pPr algn="l" fontAlgn="base"/>
            <a:r>
              <a:rPr lang="ru-RU" sz="2000" dirty="0" smtClean="0"/>
              <a:t>1)сбор </a:t>
            </a:r>
            <a:r>
              <a:rPr lang="ru-RU" sz="2000" dirty="0"/>
              <a:t>и первичный анализ пакета документов, необходимых для получения финансирования в Банке развития;</a:t>
            </a:r>
          </a:p>
          <a:p>
            <a:pPr algn="l" fontAlgn="base"/>
            <a:r>
              <a:rPr lang="ru-RU" sz="2000" dirty="0" smtClean="0"/>
              <a:t>2)сопровождение </a:t>
            </a:r>
            <a:r>
              <a:rPr lang="ru-RU" sz="2000" dirty="0"/>
              <a:t>хода реализации инвестиционных проектов, по которым уже начато кредитование;</a:t>
            </a:r>
          </a:p>
          <a:p>
            <a:pPr algn="l" fontAlgn="base"/>
            <a:r>
              <a:rPr lang="ru-RU" sz="2000" dirty="0" smtClean="0"/>
              <a:t>3)решение </a:t>
            </a:r>
            <a:r>
              <a:rPr lang="ru-RU" sz="2000" dirty="0"/>
              <a:t>оперативных вопросов полной и своевременной уплаты текущей задолженности перед Банком развития;</a:t>
            </a:r>
          </a:p>
          <a:p>
            <a:pPr algn="l" fontAlgn="base"/>
            <a:r>
              <a:rPr lang="ru-RU" sz="2000" dirty="0" smtClean="0"/>
              <a:t>4) выстраивание </a:t>
            </a:r>
            <a:r>
              <a:rPr lang="ru-RU" sz="2000" dirty="0"/>
              <a:t>механизмов погашения и взыскания просроченной задолженности.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870448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4994" y="400317"/>
            <a:ext cx="5426158" cy="137160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Дочерние компании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" r="2939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77417" y="1179490"/>
            <a:ext cx="5426158" cy="4306910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БР-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(консалтинговые услуги)</a:t>
            </a: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ПромАгроЛизинг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(Лизинговые услуги</a:t>
            </a:r>
            <a:r>
              <a:rPr lang="ru-RU" dirty="0" smtClean="0"/>
              <a:t>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29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FF8469-F303-4574-95BA-18791B7E9B05}"/>
</file>

<file path=customXml/itemProps2.xml><?xml version="1.0" encoding="utf-8"?>
<ds:datastoreItem xmlns:ds="http://schemas.openxmlformats.org/officeDocument/2006/customXml" ds:itemID="{577231E6-FD3D-42BC-9B1F-636B9370D59D}"/>
</file>

<file path=customXml/itemProps3.xml><?xml version="1.0" encoding="utf-8"?>
<ds:datastoreItem xmlns:ds="http://schemas.openxmlformats.org/officeDocument/2006/customXml" ds:itemID="{4C311678-B94A-48FD-80E9-E57DB4737EE3}"/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59</TotalTime>
  <Words>319</Words>
  <Application>Microsoft Office PowerPoint</Application>
  <PresentationFormat>Широкоэкранный</PresentationFormat>
  <Paragraphs>23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Corbel</vt:lpstr>
      <vt:lpstr>Times New Roman</vt:lpstr>
      <vt:lpstr>Параллакс</vt:lpstr>
      <vt:lpstr>БАНК РАЗВИТИЯ </vt:lpstr>
      <vt:lpstr>БАНК РАЗВИТИЯ</vt:lpstr>
      <vt:lpstr>Задачи  банка</vt:lpstr>
      <vt:lpstr>Облигации банка развития</vt:lpstr>
      <vt:lpstr>Кредитный рейтинг Банка развития</vt:lpstr>
      <vt:lpstr>Филиалы Банка Развития и их задачи</vt:lpstr>
      <vt:lpstr>Дочерние компании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БАНК РАЗВИТИЯ</dc:title>
  <dc:creator>Fakirov Fakir</dc:creator>
  <cp:lastModifiedBy>Fakirov Fakir</cp:lastModifiedBy>
  <cp:revision>6</cp:revision>
  <dcterms:created xsi:type="dcterms:W3CDTF">2016-03-10T18:16:24Z</dcterms:created>
  <dcterms:modified xsi:type="dcterms:W3CDTF">2016-03-10T19:15:36Z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